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7" r:id="rId2"/>
    <p:sldId id="324" r:id="rId3"/>
    <p:sldId id="308" r:id="rId4"/>
    <p:sldId id="319" r:id="rId5"/>
    <p:sldId id="325" r:id="rId6"/>
    <p:sldId id="320" r:id="rId7"/>
    <p:sldId id="322" r:id="rId8"/>
    <p:sldId id="332" r:id="rId9"/>
    <p:sldId id="323" r:id="rId10"/>
    <p:sldId id="326" r:id="rId11"/>
    <p:sldId id="310" r:id="rId12"/>
    <p:sldId id="327" r:id="rId13"/>
    <p:sldId id="328" r:id="rId14"/>
    <p:sldId id="329" r:id="rId15"/>
    <p:sldId id="314" r:id="rId16"/>
    <p:sldId id="334" r:id="rId17"/>
    <p:sldId id="333" r:id="rId18"/>
    <p:sldId id="31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0A1"/>
    <a:srgbClr val="FFCCFF"/>
    <a:srgbClr val="D9FBFD"/>
    <a:srgbClr val="FFFFCC"/>
    <a:srgbClr val="C128E0"/>
    <a:srgbClr val="FFFFFF"/>
    <a:srgbClr val="FFCFFF"/>
    <a:srgbClr val="098D37"/>
    <a:srgbClr val="F4F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77824-3124-436E-B626-AB7DAA6D4983}" type="datetimeFigureOut">
              <a:rPr lang="en-US" smtClean="0"/>
              <a:t>13/11/2021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CEF2-67DC-430A-A461-83FCA157C4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7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D0F2BC-7330-4155-80F5-2ED4829645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006097-02E8-40D9-8595-89F28029C9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9C3B89-9A69-41BA-B5ED-6434DBE90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AA928-E531-4E1E-AAE7-0D352F5ADCB2}" type="datetime1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AD7AE6-F25C-484A-9702-148090DD5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1CD21D9-99DA-417A-8B4E-57396706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3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C8161-E985-4CD2-8E26-32EA745F1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517947C-79D8-4DE9-BFE7-6A78ED160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B825AE-BF1F-430F-AEEC-AEC4E941F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3F068-1129-4B33-82B4-3EBBF594848D}" type="datetime1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4F2C7F-B074-4876-813A-A1CA3D63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82028-3C88-4709-A5C5-5FAAD6FE3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367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679768E-5FFB-48FD-B4E8-78DEBF8DF2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595B330-D4F7-4B14-B0B9-4E47514C9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0AD32F4-3AA2-48E4-935D-E9440D6C5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77C65-560E-4541-B9AE-F57B9304A0A9}" type="datetime1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270840-B602-415D-B44B-107B0074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2A5F86-FFC3-40AF-9766-EA856CEC2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229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148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EB4D02-3B12-436F-AA51-ED0A8C761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398B5C8-88F6-4CF2-863F-F713387F1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6610F9C-286C-4983-9E9A-0A65C43FF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70DA4-0123-4638-8D3E-AD1D67641520}" type="datetime1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DF832B-7BD6-4142-904A-C5D52EACE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248CCD-CC00-43AF-925F-8AC649FAA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5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761778-8597-4141-ADB1-F02225471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6BF0525-E448-4371-B9C6-568DF7545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DA53F2A-349D-4942-8037-A4284508F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B1B2-375D-4A06-B078-206A64935159}" type="datetime1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3DF6D4-0C5C-4524-8EB7-854D4C859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96DD1D-D7D4-4008-B33E-457A68328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31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D72613-8596-47EA-85C4-4B5619FC1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786F0F-4484-406B-9497-AE7BE56A8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344B22-03FB-436C-AC39-769D7221D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D78A97C-69D9-4E97-9027-5D1993339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ED468-1635-4D97-AEE9-9AFD0C0451E8}" type="datetime1">
              <a:rPr lang="en-US" smtClean="0"/>
              <a:t>13/11/2021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0D41D85-99E9-4686-998B-6BB37A07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CC5F09C-7F1A-459E-9EED-D293332C1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74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5F8A7D-D373-4650-909C-C8643C0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41447F-4368-463B-8C4E-952D3DC0F5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1037138-DD90-429A-8D24-1EDB13D72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DD76661-0370-4E79-8608-7BAEDF000C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0A1455A-5CAD-4B77-BC8D-EF3E64B75A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AFA95E9-2F36-49DA-9813-52E980D70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F5C40-903A-4E09-8998-91B3D773BCEE}" type="datetime1">
              <a:rPr lang="en-US" smtClean="0"/>
              <a:t>13/11/2021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741870A-0F19-46F3-BCF7-0D0E74F66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FEE7C79-9686-4A74-885A-7B72ADCA6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9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427E8B-D3A9-4C83-89C7-31F9DB146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BB8C242-CA9C-4620-B654-E18B6201D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80F3-8003-4C74-8BE0-041A60CA3042}" type="datetime1">
              <a:rPr lang="en-US" smtClean="0"/>
              <a:t>13/11/2021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53446AC-8227-4769-9F9C-F8BFE5241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8CBCC99-956A-4539-AF06-F3ABBAB8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E98F508-F32A-45D8-B613-E1D9D15E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4E84-D762-4E18-A165-995C0661A1C2}" type="datetime1">
              <a:rPr lang="en-US" smtClean="0"/>
              <a:t>13/11/2021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592FD0C-CC2B-4102-B4FA-CAC166548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2B398E7-F59C-4CAC-A221-D73BE7A4E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6325" y="6356350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F71F17DC-36EA-41E7-ADB6-948FCB5C6E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79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2ABE0C-502C-4878-B289-226C7D66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6C846A-D2E8-4CA7-9756-6FF130380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FFEC1DC-ACA2-44AF-B718-F5451FE6C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1A8C164-4D74-4D5C-B82F-6836E493D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988A-A79A-42D7-99D7-079376C7593A}" type="datetime1">
              <a:rPr lang="en-US" smtClean="0"/>
              <a:t>13/11/2021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5E753B-1A7D-416F-B375-7698992F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75FEC27-3BD3-4DB8-AC44-2F4AA18DF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B38A99-B7F8-4D43-87E0-93D201AC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2939F01-43BA-43F1-9209-6596A8BF9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036AE0-34CE-46B8-9B7E-C3802D188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B39335E-989D-4DB4-8039-F1AC4DD5B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4B58A-4BC8-4833-AAEA-0B09B780FE67}" type="datetime1">
              <a:rPr lang="en-US" smtClean="0"/>
              <a:t>13/11/2021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AE1CF1F-596B-4D58-ADC9-DCA4DFA9C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EDA63CA-4A17-4AC9-A06A-86E300D2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0331FFF-BB79-41C0-897C-C36EF2E6A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6F3EE9-BE31-450E-A671-D4585F061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E555EC-9BDB-425C-B57E-75C432A5E3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1392F-5DBF-4AD6-8FA7-648AE5F292A7}" type="datetime1">
              <a:rPr lang="en-US" smtClean="0"/>
              <a:t>13/11/2021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BD3C05-FD01-42DF-8941-EE1B5BBAF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A1DB8B-B8E7-462B-9157-FD9C28B166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17DC-36EA-41E7-ADB6-948FCB5C6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17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569660"/>
            <a:ext cx="12191999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TẾ BÀO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4636" y="2833468"/>
            <a:ext cx="9223129" cy="95410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hình dạng và kích thước của một số loại tế bào.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40273" y="6374823"/>
            <a:ext cx="2743200" cy="365125"/>
          </a:xfrm>
        </p:spPr>
        <p:txBody>
          <a:bodyPr/>
          <a:lstStyle/>
          <a:p>
            <a:fld id="{F71F17DC-36EA-41E7-ADB6-948FCB5C6EF5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2191999" cy="156966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endParaRPr lang="en-US" sz="3200" b="1" u="sng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6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TẾ BÀO – ĐƠN VỊ CƠ BẢN CỦA SỰ SỐNG</a:t>
            </a:r>
          </a:p>
          <a:p>
            <a:pPr algn="ctr"/>
            <a:endParaRPr lang="en-US" sz="3200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5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09" y="709009"/>
            <a:ext cx="9755909" cy="54927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9" y="1258284"/>
            <a:ext cx="7049655" cy="5309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2209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TẾ BÀO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32436" y="1086575"/>
            <a:ext cx="4045527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Hình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đĩa lõm 2 mặt (tb hồng cầu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Hình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thoi (tb cơ người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Hình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sao (tb thần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kinh)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Hình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đa giác (tb biểu bì lá, tb mạch dẫn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Hình cầu (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tb nhu mô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lá)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Hình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trụ (tb vk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E.coli)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Hình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thoi nhọn 1 đầu (trùng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roi)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Hình trứng (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tb nấm men)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1687944" y="4833504"/>
            <a:ext cx="8121074" cy="1887971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17.1, 17.2 em hãy nhận xét về hình dạng và kích thước của tế bào.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058"/>
            <a:ext cx="6003635" cy="4255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236" y="316057"/>
            <a:ext cx="5772728" cy="43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70179" y="5680363"/>
            <a:ext cx="8876146" cy="9144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có nhiều hình dạng và kích thước khác nhau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058"/>
            <a:ext cx="6179127" cy="48563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636" y="316056"/>
            <a:ext cx="5874328" cy="485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1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1999" y="1206631"/>
            <a:ext cx="3162300" cy="3486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364" y="1740188"/>
            <a:ext cx="2133600" cy="295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251" y="1351827"/>
            <a:ext cx="2486025" cy="328612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798782" y="4678136"/>
            <a:ext cx="378691" cy="672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16891" y="5393007"/>
            <a:ext cx="192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 vệ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7891" y="5393007"/>
            <a:ext cx="5103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 truyền nước, muối khoáng, chất dinh dưỡng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679949" y="4676792"/>
            <a:ext cx="406400" cy="674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8377383" y="4637952"/>
            <a:ext cx="350982" cy="636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12113" y="5424402"/>
            <a:ext cx="192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8782" y="235670"/>
            <a:ext cx="8134494" cy="8472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khác nhau về kích thước và hình dạng của tế bào có ý nghĩa gì đối với sinh vật?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546" y="112002"/>
            <a:ext cx="38100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4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067" y="1343555"/>
            <a:ext cx="3162300" cy="34863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366" y="1683426"/>
            <a:ext cx="2133600" cy="295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340" y="1285822"/>
            <a:ext cx="2486025" cy="328612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054820" y="4571947"/>
            <a:ext cx="378691" cy="672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359" y="5280395"/>
            <a:ext cx="192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 vệ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7429" y="5280395"/>
            <a:ext cx="5103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 truyền nước, muối khoáng, chất dinh dưỡng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3464212" y="4753326"/>
            <a:ext cx="331933" cy="6710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225577" y="4590396"/>
            <a:ext cx="350982" cy="636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44072" y="5329233"/>
            <a:ext cx="1921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 động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8782" y="235670"/>
            <a:ext cx="8134494" cy="84729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khác nhau về kích thước và hình dạng của tế bào có ý nghĩa gì đối với sinh vật?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8546" y="112002"/>
            <a:ext cx="381000" cy="39052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193121" y="3007151"/>
            <a:ext cx="2780907" cy="28453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khác nhau về kích thước và hình dạng của tế bào để phù hợp với chức năng mà tế bào đảm nhận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99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83923" y="2275847"/>
            <a:ext cx="9722558" cy="4272154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có nhiều hình dạng khác nhau: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cầu: tế bào trứng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đĩa: tế bào hồng cầu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sợi: tế bào nấm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sao: tế bào thần kinh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trụ:  tế bào mạch dẫn lá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thoi: tế bào cơ trơn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nhiều cạnh: tế bào biểu bì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279" y="240481"/>
            <a:ext cx="102846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TẾ BÀO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2666" y="1378488"/>
            <a:ext cx="455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5779" y="796696"/>
            <a:ext cx="7336696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kích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bào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5011" y="874038"/>
            <a:ext cx="668542" cy="277091"/>
            <a:chOff x="331194" y="1990637"/>
            <a:chExt cx="668542" cy="277091"/>
          </a:xfrm>
        </p:grpSpPr>
        <p:sp>
          <p:nvSpPr>
            <p:cNvPr id="8" name="Pentagon 7"/>
            <p:cNvSpPr/>
            <p:nvPr/>
          </p:nvSpPr>
          <p:spPr>
            <a:xfrm>
              <a:off x="331194" y="1990637"/>
              <a:ext cx="508000" cy="27709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hevron 8"/>
            <p:cNvSpPr/>
            <p:nvPr/>
          </p:nvSpPr>
          <p:spPr>
            <a:xfrm>
              <a:off x="833481" y="2022221"/>
              <a:ext cx="166255" cy="24550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2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431929" y="1722615"/>
            <a:ext cx="710737" cy="72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Pag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126"/>
          <p:cNvGrpSpPr/>
          <p:nvPr/>
        </p:nvGrpSpPr>
        <p:grpSpPr>
          <a:xfrm>
            <a:off x="1200150" y="518556"/>
            <a:ext cx="9143999" cy="6167994"/>
            <a:chOff x="1003800" y="1873280"/>
            <a:chExt cx="7136400" cy="3111440"/>
          </a:xfrm>
        </p:grpSpPr>
        <p:sp>
          <p:nvSpPr>
            <p:cNvPr id="104" name="MMConnector"/>
            <p:cNvSpPr/>
            <p:nvPr/>
          </p:nvSpPr>
          <p:spPr>
            <a:xfrm>
              <a:off x="2303400" y="2798770"/>
              <a:ext cx="755595" cy="948860"/>
            </a:xfrm>
            <a:custGeom>
              <a:avLst/>
              <a:gdLst/>
              <a:ahLst/>
              <a:cxnLst/>
              <a:rect l="0" t="0" r="0" b="0"/>
              <a:pathLst>
                <a:path w="755595" h="948860" fill="none">
                  <a:moveTo>
                    <a:pt x="-170395" y="318630"/>
                  </a:moveTo>
                  <a:cubicBezTo>
                    <a:pt x="29109" y="-54629"/>
                    <a:pt x="120699" y="-630230"/>
                    <a:pt x="585200" y="-63023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06" name="MMConnector"/>
            <p:cNvSpPr/>
            <p:nvPr/>
          </p:nvSpPr>
          <p:spPr>
            <a:xfrm>
              <a:off x="2303400" y="3658330"/>
              <a:ext cx="478800" cy="168805"/>
            </a:xfrm>
            <a:custGeom>
              <a:avLst/>
              <a:gdLst/>
              <a:ahLst/>
              <a:cxnLst/>
              <a:rect l="0" t="0" r="0" b="0"/>
              <a:pathLst>
                <a:path w="478800" h="168805" fill="none">
                  <a:moveTo>
                    <a:pt x="106400" y="60525"/>
                  </a:moveTo>
                  <a:cubicBezTo>
                    <a:pt x="244806" y="151819"/>
                    <a:pt x="389233" y="229330"/>
                    <a:pt x="585200" y="22933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08" name="MMConnector"/>
            <p:cNvSpPr/>
            <p:nvPr/>
          </p:nvSpPr>
          <p:spPr>
            <a:xfrm>
              <a:off x="4594800" y="2152010"/>
              <a:ext cx="220400" cy="33060"/>
            </a:xfrm>
            <a:custGeom>
              <a:avLst/>
              <a:gdLst/>
              <a:ahLst/>
              <a:cxnLst/>
              <a:rect l="0" t="0" r="0" b="0"/>
              <a:pathLst>
                <a:path w="220400" h="33060" fill="none">
                  <a:moveTo>
                    <a:pt x="-110200" y="16530"/>
                  </a:moveTo>
                  <a:cubicBezTo>
                    <a:pt x="-18147" y="16530"/>
                    <a:pt x="34997" y="-16530"/>
                    <a:pt x="110200" y="-1653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10" name="MMConnector"/>
            <p:cNvSpPr/>
            <p:nvPr/>
          </p:nvSpPr>
          <p:spPr>
            <a:xfrm>
              <a:off x="4594800" y="2312370"/>
              <a:ext cx="220400" cy="287660"/>
            </a:xfrm>
            <a:custGeom>
              <a:avLst/>
              <a:gdLst/>
              <a:ahLst/>
              <a:cxnLst/>
              <a:rect l="0" t="0" r="0" b="0"/>
              <a:pathLst>
                <a:path w="220400" h="287660" fill="none">
                  <a:moveTo>
                    <a:pt x="-110200" y="-143830"/>
                  </a:moveTo>
                  <a:cubicBezTo>
                    <a:pt x="10385" y="-143830"/>
                    <a:pt x="-31578" y="143830"/>
                    <a:pt x="110200" y="14383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12" name="MMConnector"/>
            <p:cNvSpPr/>
            <p:nvPr/>
          </p:nvSpPr>
          <p:spPr>
            <a:xfrm>
              <a:off x="4435200" y="3470230"/>
              <a:ext cx="220400" cy="834860"/>
            </a:xfrm>
            <a:custGeom>
              <a:avLst/>
              <a:gdLst/>
              <a:ahLst/>
              <a:cxnLst/>
              <a:rect l="0" t="0" r="0" b="0"/>
              <a:pathLst>
                <a:path w="220400" h="834860" fill="none">
                  <a:moveTo>
                    <a:pt x="-110200" y="417430"/>
                  </a:moveTo>
                  <a:cubicBezTo>
                    <a:pt x="43851" y="417430"/>
                    <a:pt x="-109665" y="-417430"/>
                    <a:pt x="110200" y="-41743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14" name="MMConnector"/>
            <p:cNvSpPr/>
            <p:nvPr/>
          </p:nvSpPr>
          <p:spPr>
            <a:xfrm>
              <a:off x="4435200" y="3630590"/>
              <a:ext cx="220400" cy="514140"/>
            </a:xfrm>
            <a:custGeom>
              <a:avLst/>
              <a:gdLst/>
              <a:ahLst/>
              <a:cxnLst/>
              <a:rect l="0" t="0" r="0" b="0"/>
              <a:pathLst>
                <a:path w="220400" h="514140" fill="none">
                  <a:moveTo>
                    <a:pt x="-110200" y="257070"/>
                  </a:moveTo>
                  <a:cubicBezTo>
                    <a:pt x="30407" y="257070"/>
                    <a:pt x="-78297" y="-257070"/>
                    <a:pt x="110200" y="-25707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16" name="MMConnector"/>
            <p:cNvSpPr/>
            <p:nvPr/>
          </p:nvSpPr>
          <p:spPr>
            <a:xfrm>
              <a:off x="4435200" y="3790950"/>
              <a:ext cx="220400" cy="193420"/>
            </a:xfrm>
            <a:custGeom>
              <a:avLst/>
              <a:gdLst/>
              <a:ahLst/>
              <a:cxnLst/>
              <a:rect l="0" t="0" r="0" b="0"/>
              <a:pathLst>
                <a:path w="220400" h="193420" fill="none">
                  <a:moveTo>
                    <a:pt x="-110200" y="96710"/>
                  </a:moveTo>
                  <a:cubicBezTo>
                    <a:pt x="298" y="96710"/>
                    <a:pt x="-8043" y="-96710"/>
                    <a:pt x="110200" y="-9671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18" name="MMConnector"/>
            <p:cNvSpPr/>
            <p:nvPr/>
          </p:nvSpPr>
          <p:spPr>
            <a:xfrm>
              <a:off x="4435200" y="3951310"/>
              <a:ext cx="220400" cy="127300"/>
            </a:xfrm>
            <a:custGeom>
              <a:avLst/>
              <a:gdLst/>
              <a:ahLst/>
              <a:cxnLst/>
              <a:rect l="0" t="0" r="0" b="0"/>
              <a:pathLst>
                <a:path w="220400" h="127300" fill="none">
                  <a:moveTo>
                    <a:pt x="-110200" y="-63650"/>
                  </a:moveTo>
                  <a:cubicBezTo>
                    <a:pt x="-7171" y="-63650"/>
                    <a:pt x="9386" y="63650"/>
                    <a:pt x="110200" y="6365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20" name="MMConnector"/>
            <p:cNvSpPr/>
            <p:nvPr/>
          </p:nvSpPr>
          <p:spPr>
            <a:xfrm>
              <a:off x="4435200" y="4111670"/>
              <a:ext cx="220400" cy="448020"/>
            </a:xfrm>
            <a:custGeom>
              <a:avLst/>
              <a:gdLst/>
              <a:ahLst/>
              <a:cxnLst/>
              <a:rect l="0" t="0" r="0" b="0"/>
              <a:pathLst>
                <a:path w="220400" h="448020" fill="none">
                  <a:moveTo>
                    <a:pt x="-110200" y="-224010"/>
                  </a:moveTo>
                  <a:cubicBezTo>
                    <a:pt x="25311" y="-224010"/>
                    <a:pt x="-66407" y="224010"/>
                    <a:pt x="110200" y="22401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22" name="MMConnector"/>
            <p:cNvSpPr/>
            <p:nvPr/>
          </p:nvSpPr>
          <p:spPr>
            <a:xfrm>
              <a:off x="4435200" y="4272030"/>
              <a:ext cx="220400" cy="768740"/>
            </a:xfrm>
            <a:custGeom>
              <a:avLst/>
              <a:gdLst/>
              <a:ahLst/>
              <a:cxnLst/>
              <a:rect l="0" t="0" r="0" b="0"/>
              <a:pathLst>
                <a:path w="220400" h="768740" fill="none">
                  <a:moveTo>
                    <a:pt x="-110200" y="-384370"/>
                  </a:moveTo>
                  <a:cubicBezTo>
                    <a:pt x="42748" y="-384370"/>
                    <a:pt x="-107091" y="384370"/>
                    <a:pt x="110200" y="38437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24" name="MMConnector"/>
            <p:cNvSpPr/>
            <p:nvPr/>
          </p:nvSpPr>
          <p:spPr>
            <a:xfrm>
              <a:off x="4435200" y="4432390"/>
              <a:ext cx="220400" cy="1089460"/>
            </a:xfrm>
            <a:custGeom>
              <a:avLst/>
              <a:gdLst/>
              <a:ahLst/>
              <a:cxnLst/>
              <a:rect l="0" t="0" r="0" b="0"/>
              <a:pathLst>
                <a:path w="220400" h="1089460" fill="none">
                  <a:moveTo>
                    <a:pt x="-110200" y="-544730"/>
                  </a:moveTo>
                  <a:cubicBezTo>
                    <a:pt x="44080" y="-544730"/>
                    <a:pt x="-110200" y="544730"/>
                    <a:pt x="110200" y="544730"/>
                  </a:cubicBezTo>
                </a:path>
              </a:pathLst>
            </a:custGeom>
            <a:noFill/>
            <a:ln w="7600" cap="rnd">
              <a:solidFill>
                <a:srgbClr val="FF0000"/>
              </a:solidFill>
              <a:round/>
            </a:ln>
          </p:spPr>
        </p:sp>
        <p:sp>
          <p:nvSpPr>
            <p:cNvPr id="101" name="MainIdea"/>
            <p:cNvSpPr/>
            <p:nvPr/>
          </p:nvSpPr>
          <p:spPr>
            <a:xfrm>
              <a:off x="1026600" y="3117400"/>
              <a:ext cx="1383200" cy="623200"/>
            </a:xfrm>
            <a:custGeom>
              <a:avLst/>
              <a:gdLst>
                <a:gd name="rtl" fmla="*/ 174800 w 1383200"/>
                <a:gd name="rtt" fmla="*/ 155800 h 623200"/>
                <a:gd name="rtr" fmla="*/ 1216000 w 1383200"/>
                <a:gd name="rtb" fmla="*/ 475000 h 623200"/>
              </a:gdLst>
              <a:ahLst/>
              <a:cxnLst/>
              <a:rect l="rtl" t="rtt" r="rtr" b="rtb"/>
              <a:pathLst>
                <a:path w="1383200" h="623200">
                  <a:moveTo>
                    <a:pt x="60800" y="0"/>
                  </a:moveTo>
                  <a:lnTo>
                    <a:pt x="1322400" y="0"/>
                  </a:lnTo>
                  <a:cubicBezTo>
                    <a:pt x="1355962" y="0"/>
                    <a:pt x="1383200" y="27238"/>
                    <a:pt x="1383200" y="60800"/>
                  </a:cubicBezTo>
                  <a:lnTo>
                    <a:pt x="1383200" y="562400"/>
                  </a:lnTo>
                  <a:cubicBezTo>
                    <a:pt x="1383200" y="595962"/>
                    <a:pt x="1355962" y="623200"/>
                    <a:pt x="1322400" y="623200"/>
                  </a:cubicBezTo>
                  <a:lnTo>
                    <a:pt x="60800" y="623200"/>
                  </a:lnTo>
                  <a:cubicBezTo>
                    <a:pt x="27238" y="623200"/>
                    <a:pt x="0" y="595962"/>
                    <a:pt x="0" y="562400"/>
                  </a:cubicBezTo>
                  <a:lnTo>
                    <a:pt x="0" y="60800"/>
                  </a:lnTo>
                  <a:cubicBezTo>
                    <a:pt x="0" y="27238"/>
                    <a:pt x="27238" y="0"/>
                    <a:pt x="60800" y="0"/>
                  </a:cubicBezTo>
                  <a:close/>
                </a:path>
              </a:pathLst>
            </a:custGeom>
            <a:solidFill>
              <a:srgbClr val="EAF3FC"/>
            </a:solidFill>
            <a:ln w="228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2002" b="1">
                  <a:solidFill>
                    <a:srgbClr val="FF0000"/>
                  </a:solidFill>
                  <a:latin typeface="Arial"/>
                </a:rPr>
                <a:t>TẾ BÀO</a:t>
              </a:r>
            </a:p>
          </p:txBody>
        </p:sp>
        <p:sp>
          <p:nvSpPr>
            <p:cNvPr id="102" name="MainTopic"/>
            <p:cNvSpPr/>
            <p:nvPr/>
          </p:nvSpPr>
          <p:spPr>
            <a:xfrm>
              <a:off x="2888600" y="1944340"/>
              <a:ext cx="1596000" cy="448400"/>
            </a:xfrm>
            <a:custGeom>
              <a:avLst/>
              <a:gdLst>
                <a:gd name="rtl" fmla="*/ 136800 w 1596000"/>
                <a:gd name="rtt" fmla="*/ 87400 h 448400"/>
                <a:gd name="rtr" fmla="*/ 1466800 w 1596000"/>
                <a:gd name="rtb" fmla="*/ 368600 h 448400"/>
              </a:gdLst>
              <a:ahLst/>
              <a:cxnLst/>
              <a:rect l="rtl" t="rtt" r="rtr" b="rtb"/>
              <a:pathLst>
                <a:path w="1596000" h="448400">
                  <a:moveTo>
                    <a:pt x="30400" y="0"/>
                  </a:moveTo>
                  <a:lnTo>
                    <a:pt x="1565600" y="0"/>
                  </a:lnTo>
                  <a:cubicBezTo>
                    <a:pt x="1582381" y="0"/>
                    <a:pt x="1596000" y="13619"/>
                    <a:pt x="1596000" y="30400"/>
                  </a:cubicBezTo>
                  <a:lnTo>
                    <a:pt x="1596000" y="418000"/>
                  </a:lnTo>
                  <a:cubicBezTo>
                    <a:pt x="1596000" y="434781"/>
                    <a:pt x="1582381" y="448400"/>
                    <a:pt x="1565600" y="448400"/>
                  </a:cubicBezTo>
                  <a:lnTo>
                    <a:pt x="30400" y="448400"/>
                  </a:lnTo>
                  <a:cubicBezTo>
                    <a:pt x="13619" y="448400"/>
                    <a:pt x="0" y="434781"/>
                    <a:pt x="0" y="418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solidFill>
              <a:srgbClr val="F5F9FE"/>
            </a:solidFill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1848">
                  <a:solidFill>
                    <a:srgbClr val="303030"/>
                  </a:solidFill>
                  <a:latin typeface="Arial"/>
                </a:rPr>
                <a:t>Kích thước </a:t>
              </a:r>
            </a:p>
          </p:txBody>
        </p:sp>
        <p:sp>
          <p:nvSpPr>
            <p:cNvPr id="105" name="MainTopic"/>
            <p:cNvSpPr/>
            <p:nvPr/>
          </p:nvSpPr>
          <p:spPr>
            <a:xfrm>
              <a:off x="2888600" y="3663460"/>
              <a:ext cx="1436400" cy="448400"/>
            </a:xfrm>
            <a:custGeom>
              <a:avLst/>
              <a:gdLst>
                <a:gd name="rtl" fmla="*/ 136800 w 1436400"/>
                <a:gd name="rtt" fmla="*/ 87400 h 448400"/>
                <a:gd name="rtr" fmla="*/ 1307200 w 1436400"/>
                <a:gd name="rtb" fmla="*/ 368600 h 448400"/>
              </a:gdLst>
              <a:ahLst/>
              <a:cxnLst/>
              <a:rect l="rtl" t="rtt" r="rtr" b="rtb"/>
              <a:pathLst>
                <a:path w="1436400" h="448400">
                  <a:moveTo>
                    <a:pt x="30400" y="0"/>
                  </a:moveTo>
                  <a:lnTo>
                    <a:pt x="1406000" y="0"/>
                  </a:lnTo>
                  <a:cubicBezTo>
                    <a:pt x="1422781" y="0"/>
                    <a:pt x="1436400" y="13619"/>
                    <a:pt x="1436400" y="30400"/>
                  </a:cubicBezTo>
                  <a:lnTo>
                    <a:pt x="1436400" y="418000"/>
                  </a:lnTo>
                  <a:cubicBezTo>
                    <a:pt x="1436400" y="434781"/>
                    <a:pt x="1422781" y="448400"/>
                    <a:pt x="1406000" y="448400"/>
                  </a:cubicBezTo>
                  <a:lnTo>
                    <a:pt x="30400" y="448400"/>
                  </a:lnTo>
                  <a:cubicBezTo>
                    <a:pt x="13619" y="448400"/>
                    <a:pt x="0" y="434781"/>
                    <a:pt x="0" y="418000"/>
                  </a:cubicBezTo>
                  <a:lnTo>
                    <a:pt x="0" y="30400"/>
                  </a:lnTo>
                  <a:cubicBezTo>
                    <a:pt x="0" y="13619"/>
                    <a:pt x="13619" y="0"/>
                    <a:pt x="30400" y="0"/>
                  </a:cubicBezTo>
                  <a:close/>
                </a:path>
              </a:pathLst>
            </a:custGeom>
            <a:solidFill>
              <a:srgbClr val="F5F9FE"/>
            </a:solidFill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1848">
                  <a:solidFill>
                    <a:srgbClr val="303030"/>
                  </a:solidFill>
                  <a:latin typeface="Arial"/>
                </a:rPr>
                <a:t>Hình dạng</a:t>
              </a:r>
            </a:p>
          </p:txBody>
        </p:sp>
        <p:sp>
          <p:nvSpPr>
            <p:cNvPr id="107" name="SubTopic"/>
            <p:cNvSpPr/>
            <p:nvPr/>
          </p:nvSpPr>
          <p:spPr>
            <a:xfrm>
              <a:off x="4705000" y="1880880"/>
              <a:ext cx="3952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395200" h="254600" stroke="0">
                  <a:moveTo>
                    <a:pt x="0" y="0"/>
                  </a:moveTo>
                  <a:lnTo>
                    <a:pt x="395200" y="0"/>
                  </a:lnTo>
                  <a:lnTo>
                    <a:pt x="3952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395200" h="254600" fill="none">
                  <a:moveTo>
                    <a:pt x="0" y="254600"/>
                  </a:moveTo>
                  <a:lnTo>
                    <a:pt x="3952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1386">
                  <a:solidFill>
                    <a:srgbClr val="303030"/>
                  </a:solidFill>
                  <a:latin typeface="Arial"/>
                </a:rPr>
                <a:t>Nhỏ</a:t>
              </a:r>
            </a:p>
          </p:txBody>
        </p:sp>
        <p:sp>
          <p:nvSpPr>
            <p:cNvPr id="109" name="SubTopic"/>
            <p:cNvSpPr/>
            <p:nvPr/>
          </p:nvSpPr>
          <p:spPr>
            <a:xfrm>
              <a:off x="4705000" y="2201600"/>
              <a:ext cx="34276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3427600" h="254600" stroke="0">
                  <a:moveTo>
                    <a:pt x="0" y="0"/>
                  </a:moveTo>
                  <a:lnTo>
                    <a:pt x="3427600" y="0"/>
                  </a:lnTo>
                  <a:lnTo>
                    <a:pt x="34276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3427600" h="254600" fill="none">
                  <a:moveTo>
                    <a:pt x="0" y="254600"/>
                  </a:moveTo>
                  <a:lnTo>
                    <a:pt x="34276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1386">
                  <a:solidFill>
                    <a:srgbClr val="303030"/>
                  </a:solidFill>
                  <a:latin typeface="Arial"/>
                </a:rPr>
                <a:t>phần lớn phải quan sát bằng kính hiển vi</a:t>
              </a:r>
            </a:p>
          </p:txBody>
        </p:sp>
        <p:sp>
          <p:nvSpPr>
            <p:cNvPr id="111" name="SubTopic"/>
            <p:cNvSpPr/>
            <p:nvPr/>
          </p:nvSpPr>
          <p:spPr>
            <a:xfrm>
              <a:off x="4545400" y="2798200"/>
              <a:ext cx="19684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1968400" h="254600" stroke="0">
                  <a:moveTo>
                    <a:pt x="0" y="0"/>
                  </a:moveTo>
                  <a:lnTo>
                    <a:pt x="1968400" y="0"/>
                  </a:lnTo>
                  <a:lnTo>
                    <a:pt x="19684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1968400" h="254600" fill="none">
                  <a:moveTo>
                    <a:pt x="0" y="254600"/>
                  </a:moveTo>
                  <a:lnTo>
                    <a:pt x="19684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1386">
                  <a:solidFill>
                    <a:srgbClr val="303030"/>
                  </a:solidFill>
                  <a:latin typeface="Arial"/>
                </a:rPr>
                <a:t>Hình cầu: tế bào trứng </a:t>
              </a:r>
            </a:p>
          </p:txBody>
        </p:sp>
        <p:sp>
          <p:nvSpPr>
            <p:cNvPr id="113" name="SubTopic"/>
            <p:cNvSpPr/>
            <p:nvPr/>
          </p:nvSpPr>
          <p:spPr>
            <a:xfrm>
              <a:off x="4545400" y="3118920"/>
              <a:ext cx="21812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2181200" h="254600" stroke="0">
                  <a:moveTo>
                    <a:pt x="0" y="0"/>
                  </a:moveTo>
                  <a:lnTo>
                    <a:pt x="2181200" y="0"/>
                  </a:lnTo>
                  <a:lnTo>
                    <a:pt x="21812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2181200" h="254600" fill="none">
                  <a:moveTo>
                    <a:pt x="0" y="254600"/>
                  </a:moveTo>
                  <a:lnTo>
                    <a:pt x="21812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1386" dirty="0" err="1">
                  <a:solidFill>
                    <a:srgbClr val="303030"/>
                  </a:solidFill>
                  <a:latin typeface="Arial"/>
                </a:rPr>
                <a:t>Hình</a:t>
              </a:r>
              <a:r>
                <a:rPr sz="1386" dirty="0">
                  <a:solidFill>
                    <a:srgbClr val="303030"/>
                  </a:solidFill>
                  <a:latin typeface="Arial"/>
                </a:rPr>
                <a:t> </a:t>
              </a:r>
              <a:r>
                <a:rPr sz="1386" dirty="0" err="1">
                  <a:solidFill>
                    <a:srgbClr val="303030"/>
                  </a:solidFill>
                  <a:latin typeface="Arial"/>
                </a:rPr>
                <a:t>đĩa</a:t>
              </a:r>
              <a:r>
                <a:rPr sz="1386" dirty="0">
                  <a:solidFill>
                    <a:srgbClr val="303030"/>
                  </a:solidFill>
                  <a:latin typeface="Arial"/>
                </a:rPr>
                <a:t>: </a:t>
              </a:r>
              <a:r>
                <a:rPr sz="1386" dirty="0" err="1">
                  <a:solidFill>
                    <a:srgbClr val="303030"/>
                  </a:solidFill>
                  <a:latin typeface="Arial"/>
                </a:rPr>
                <a:t>tế</a:t>
              </a:r>
              <a:r>
                <a:rPr sz="1386" dirty="0">
                  <a:solidFill>
                    <a:srgbClr val="303030"/>
                  </a:solidFill>
                  <a:latin typeface="Arial"/>
                </a:rPr>
                <a:t> </a:t>
              </a:r>
              <a:r>
                <a:rPr sz="1386" dirty="0" err="1">
                  <a:solidFill>
                    <a:srgbClr val="303030"/>
                  </a:solidFill>
                  <a:latin typeface="Arial"/>
                </a:rPr>
                <a:t>bào</a:t>
              </a:r>
              <a:r>
                <a:rPr sz="1386" dirty="0">
                  <a:solidFill>
                    <a:srgbClr val="303030"/>
                  </a:solidFill>
                  <a:latin typeface="Arial"/>
                </a:rPr>
                <a:t> </a:t>
              </a:r>
              <a:r>
                <a:rPr sz="1386" dirty="0" err="1">
                  <a:solidFill>
                    <a:srgbClr val="303030"/>
                  </a:solidFill>
                  <a:latin typeface="Arial"/>
                </a:rPr>
                <a:t>hồng</a:t>
              </a:r>
              <a:r>
                <a:rPr sz="1386" dirty="0">
                  <a:solidFill>
                    <a:srgbClr val="303030"/>
                  </a:solidFill>
                  <a:latin typeface="Arial"/>
                </a:rPr>
                <a:t> </a:t>
              </a:r>
              <a:r>
                <a:rPr sz="1386" dirty="0" err="1">
                  <a:solidFill>
                    <a:srgbClr val="303030"/>
                  </a:solidFill>
                  <a:latin typeface="Arial"/>
                </a:rPr>
                <a:t>cầu</a:t>
              </a:r>
              <a:endParaRPr sz="1386" dirty="0">
                <a:solidFill>
                  <a:srgbClr val="303030"/>
                </a:solidFill>
                <a:latin typeface="Arial"/>
              </a:endParaRPr>
            </a:p>
          </p:txBody>
        </p:sp>
        <p:sp>
          <p:nvSpPr>
            <p:cNvPr id="115" name="SubTopic"/>
            <p:cNvSpPr/>
            <p:nvPr/>
          </p:nvSpPr>
          <p:spPr>
            <a:xfrm>
              <a:off x="4545400" y="3439640"/>
              <a:ext cx="17784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1778400" h="254600" stroke="0">
                  <a:moveTo>
                    <a:pt x="0" y="0"/>
                  </a:moveTo>
                  <a:lnTo>
                    <a:pt x="1778400" y="0"/>
                  </a:lnTo>
                  <a:lnTo>
                    <a:pt x="17784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1778400" h="254600" fill="none">
                  <a:moveTo>
                    <a:pt x="0" y="254600"/>
                  </a:moveTo>
                  <a:lnTo>
                    <a:pt x="17784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1386">
                  <a:solidFill>
                    <a:srgbClr val="303030"/>
                  </a:solidFill>
                  <a:latin typeface="Arial"/>
                </a:rPr>
                <a:t>Hình sợi: tế bào nấm</a:t>
              </a:r>
            </a:p>
          </p:txBody>
        </p:sp>
        <p:sp>
          <p:nvSpPr>
            <p:cNvPr id="117" name="SubTopic"/>
            <p:cNvSpPr/>
            <p:nvPr/>
          </p:nvSpPr>
          <p:spPr>
            <a:xfrm>
              <a:off x="4545400" y="3760360"/>
              <a:ext cx="22192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2219200" h="254600" stroke="0">
                  <a:moveTo>
                    <a:pt x="0" y="0"/>
                  </a:moveTo>
                  <a:lnTo>
                    <a:pt x="2219200" y="0"/>
                  </a:lnTo>
                  <a:lnTo>
                    <a:pt x="22192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2219200" h="254600" fill="none">
                  <a:moveTo>
                    <a:pt x="0" y="254600"/>
                  </a:moveTo>
                  <a:lnTo>
                    <a:pt x="22192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1386">
                  <a:solidFill>
                    <a:srgbClr val="303030"/>
                  </a:solidFill>
                  <a:latin typeface="Arial"/>
                </a:rPr>
                <a:t>Hình sao: tế bào thần kinh</a:t>
              </a:r>
            </a:p>
          </p:txBody>
        </p:sp>
        <p:sp>
          <p:nvSpPr>
            <p:cNvPr id="119" name="SubTopic"/>
            <p:cNvSpPr/>
            <p:nvPr/>
          </p:nvSpPr>
          <p:spPr>
            <a:xfrm>
              <a:off x="4545400" y="4081080"/>
              <a:ext cx="24016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2401600" h="254600" stroke="0">
                  <a:moveTo>
                    <a:pt x="0" y="0"/>
                  </a:moveTo>
                  <a:lnTo>
                    <a:pt x="2401600" y="0"/>
                  </a:lnTo>
                  <a:lnTo>
                    <a:pt x="24016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2401600" h="254600" fill="none">
                  <a:moveTo>
                    <a:pt x="0" y="254600"/>
                  </a:moveTo>
                  <a:lnTo>
                    <a:pt x="24016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1386">
                  <a:solidFill>
                    <a:srgbClr val="303030"/>
                  </a:solidFill>
                  <a:latin typeface="Arial"/>
                </a:rPr>
                <a:t>Hình trụ: tế bào mạch dẫn lá</a:t>
              </a:r>
            </a:p>
          </p:txBody>
        </p:sp>
        <p:sp>
          <p:nvSpPr>
            <p:cNvPr id="121" name="SubTopic"/>
            <p:cNvSpPr/>
            <p:nvPr/>
          </p:nvSpPr>
          <p:spPr>
            <a:xfrm>
              <a:off x="4545400" y="4401800"/>
              <a:ext cx="20748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2074800" h="254600" stroke="0">
                  <a:moveTo>
                    <a:pt x="0" y="0"/>
                  </a:moveTo>
                  <a:lnTo>
                    <a:pt x="2074800" y="0"/>
                  </a:lnTo>
                  <a:lnTo>
                    <a:pt x="20748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2074800" h="254600" fill="none">
                  <a:moveTo>
                    <a:pt x="0" y="254600"/>
                  </a:moveTo>
                  <a:lnTo>
                    <a:pt x="20748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1386">
                  <a:solidFill>
                    <a:srgbClr val="303030"/>
                  </a:solidFill>
                  <a:latin typeface="Arial"/>
                </a:rPr>
                <a:t>Hình thoi: tế bào cơ trơn</a:t>
              </a:r>
            </a:p>
          </p:txBody>
        </p:sp>
        <p:sp>
          <p:nvSpPr>
            <p:cNvPr id="123" name="SubTopic"/>
            <p:cNvSpPr/>
            <p:nvPr/>
          </p:nvSpPr>
          <p:spPr>
            <a:xfrm>
              <a:off x="4545400" y="4722520"/>
              <a:ext cx="2637200" cy="254600"/>
            </a:xfrm>
            <a:custGeom>
              <a:avLst/>
              <a:gdLst>
                <a:gd name="rtt" fmla="*/ 20900 h 254600"/>
                <a:gd name="rtb" fmla="*/ 233700 h 254600"/>
              </a:gdLst>
              <a:ahLst/>
              <a:cxnLst/>
              <a:rect l="l" t="rtt" r="r" b="rtb"/>
              <a:pathLst>
                <a:path w="2637200" h="254600" stroke="0">
                  <a:moveTo>
                    <a:pt x="0" y="0"/>
                  </a:moveTo>
                  <a:lnTo>
                    <a:pt x="2637200" y="0"/>
                  </a:lnTo>
                  <a:lnTo>
                    <a:pt x="2637200" y="254600"/>
                  </a:lnTo>
                  <a:lnTo>
                    <a:pt x="0" y="254600"/>
                  </a:lnTo>
                  <a:lnTo>
                    <a:pt x="0" y="0"/>
                  </a:lnTo>
                  <a:close/>
                </a:path>
                <a:path w="2637200" h="254600" fill="none">
                  <a:moveTo>
                    <a:pt x="0" y="254600"/>
                  </a:moveTo>
                  <a:lnTo>
                    <a:pt x="2637200" y="254600"/>
                  </a:lnTo>
                </a:path>
              </a:pathLst>
            </a:custGeom>
            <a:noFill/>
            <a:ln w="7600" cap="flat">
              <a:solidFill>
                <a:srgbClr val="FF0000"/>
              </a:solidFill>
              <a:round/>
            </a:ln>
          </p:spPr>
          <p:txBody>
            <a:bodyPr wrap="square" lIns="0" tIns="0" rIns="0" bIns="0" rtlCol="0" anchor="ctr"/>
            <a:lstStyle/>
            <a:p>
              <a:pPr algn="ctr"/>
              <a:r>
                <a:rPr sz="1386">
                  <a:solidFill>
                    <a:srgbClr val="303030"/>
                  </a:solidFill>
                  <a:latin typeface="Arial"/>
                </a:rPr>
                <a:t>Hình nhiều cạnh: tế bào biểu bì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59048" y="123812"/>
            <a:ext cx="539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82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80" y="1802530"/>
            <a:ext cx="7243765" cy="31172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01090" y="0"/>
            <a:ext cx="744523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32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1999" y="584775"/>
            <a:ext cx="108065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Hình ảnh dưới đây mô tả kích thước  một số tế bào ở người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5480" y="5183450"/>
            <a:ext cx="101127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sắp xếp các tế bào trên theo thứ tự tăng dần về kích thước.</a:t>
            </a:r>
          </a:p>
          <a:p>
            <a:pPr marL="342900" indent="-342900">
              <a:buAutoNum type="alphaLcPeriod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 chọn một loại tế bào và dự đoán chức năng của tế bào đó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03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01090" y="213882"/>
            <a:ext cx="744523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</a:t>
            </a:r>
            <a:endParaRPr lang="en-US" sz="4000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9825"/>
            <a:ext cx="7243765" cy="3117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33156" y="642779"/>
            <a:ext cx="50563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 tự tăng dần về kích thước: tế bào hồng cầu, tế bào niêm mạc miệng, tế bào trứng, tế bào cơ</a:t>
            </a:r>
          </a:p>
          <a:p>
            <a:pPr marL="342900" indent="-342900">
              <a:buAutoNum type="alphaLcPeriod"/>
            </a:pP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96141" y="4723030"/>
            <a:ext cx="92217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Tế bào hồng cầu: vận chuyển oxygen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 bào cơ: co giãn giúp vận động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 bào trứng: tham gia vào sinh sản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 bào niêm mạc miệng: bảo vệ khoang miệng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294979" y="1717964"/>
            <a:ext cx="3694546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hình 17.2, hãy cho biết kích thước của tế bào. </a:t>
            </a:r>
            <a:endParaRPr lang="en-US" sz="28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1608329"/>
            <a:ext cx="8193380" cy="5056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479" y="1151129"/>
            <a:ext cx="3810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" y="55127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TẾ BÀO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5011" y="874038"/>
            <a:ext cx="668542" cy="277091"/>
            <a:chOff x="331194" y="1990637"/>
            <a:chExt cx="668542" cy="277091"/>
          </a:xfrm>
        </p:grpSpPr>
        <p:sp>
          <p:nvSpPr>
            <p:cNvPr id="18" name="Pentagon 17"/>
            <p:cNvSpPr/>
            <p:nvPr/>
          </p:nvSpPr>
          <p:spPr>
            <a:xfrm>
              <a:off x="331194" y="1990637"/>
              <a:ext cx="508000" cy="27709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hevron 18"/>
            <p:cNvSpPr/>
            <p:nvPr/>
          </p:nvSpPr>
          <p:spPr>
            <a:xfrm>
              <a:off x="833481" y="2022221"/>
              <a:ext cx="166255" cy="24550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35779" y="796696"/>
            <a:ext cx="6048511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Tìm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hiểu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kích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dạng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bào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0425" y="1296966"/>
            <a:ext cx="6048511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3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303" y="1432653"/>
            <a:ext cx="4712222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 sát hình 17.2, hãy cho biết kích thước của tế bào. </a:t>
            </a:r>
            <a:endParaRPr lang="en-US" sz="28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69560" y="3432977"/>
            <a:ext cx="4553529" cy="267765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>
                <a:solidFill>
                  <a:schemeClr val="accent5"/>
                </a:solidFill>
                <a:latin typeface="Times New Roman" panose="02020603050405020304" pitchFamily="18" charset="0"/>
              </a:rPr>
              <a:t>Kích thước trung bình của tế bào từ 0,5-100</a:t>
            </a:r>
            <a:r>
              <a:rPr lang="en-US" sz="240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µm.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 bào vi khuẩn có kích thước nhỏ 0,5-1µm.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smtClean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 lớn tế bào động vật, thực vật có kích thước lớn khoảng 10- 100µm.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1717964"/>
            <a:ext cx="6179127" cy="5056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455" y="999930"/>
            <a:ext cx="3810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" y="32209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TẾ BÀO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5011" y="874038"/>
            <a:ext cx="668542" cy="277091"/>
            <a:chOff x="331194" y="1990637"/>
            <a:chExt cx="668542" cy="277091"/>
          </a:xfrm>
        </p:grpSpPr>
        <p:sp>
          <p:nvSpPr>
            <p:cNvPr id="18" name="Pentagon 17"/>
            <p:cNvSpPr/>
            <p:nvPr/>
          </p:nvSpPr>
          <p:spPr>
            <a:xfrm>
              <a:off x="331194" y="1990637"/>
              <a:ext cx="508000" cy="27709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hevron 18"/>
            <p:cNvSpPr/>
            <p:nvPr/>
          </p:nvSpPr>
          <p:spPr>
            <a:xfrm>
              <a:off x="833481" y="2022221"/>
              <a:ext cx="166255" cy="24550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035779" y="796696"/>
            <a:ext cx="6048511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400" b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Tìm hiểu kích thước và hình dạng của tế bào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0425" y="1296966"/>
            <a:ext cx="6048511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ích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18936" y="2418597"/>
            <a:ext cx="5016761" cy="954107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 loại tế bào có một kích thước khác nhau, từ 1µm- 10mm</a:t>
            </a:r>
            <a:endParaRPr lang="en-US" sz="2800"/>
          </a:p>
        </p:txBody>
      </p:sp>
      <p:sp>
        <p:nvSpPr>
          <p:cNvPr id="3" name="TextBox 2"/>
          <p:cNvSpPr txBox="1"/>
          <p:nvPr/>
        </p:nvSpPr>
        <p:spPr>
          <a:xfrm>
            <a:off x="6969559" y="6171684"/>
            <a:ext cx="321815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µm = 1/1000 mm</a:t>
            </a:r>
            <a:endParaRPr lang="en-US" sz="24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48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59455" y="1432653"/>
            <a:ext cx="4030070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 ta có thể quan sát tế bào bằng những cách nào? Lấy ví dụ 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1899228"/>
            <a:ext cx="7943274" cy="4875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955" y="984783"/>
            <a:ext cx="3810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" y="32209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TẾ BÀO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5011" y="687989"/>
            <a:ext cx="668542" cy="277091"/>
            <a:chOff x="331194" y="1990637"/>
            <a:chExt cx="668542" cy="277091"/>
          </a:xfrm>
        </p:grpSpPr>
        <p:sp>
          <p:nvSpPr>
            <p:cNvPr id="18" name="Pentagon 17"/>
            <p:cNvSpPr/>
            <p:nvPr/>
          </p:nvSpPr>
          <p:spPr>
            <a:xfrm>
              <a:off x="331194" y="1990637"/>
              <a:ext cx="508000" cy="27709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hevron 18"/>
            <p:cNvSpPr/>
            <p:nvPr/>
          </p:nvSpPr>
          <p:spPr>
            <a:xfrm>
              <a:off x="833481" y="2022221"/>
              <a:ext cx="166255" cy="24550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53553" y="557832"/>
            <a:ext cx="7433065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Tìm hiểu kích thước và hình dạng của tế bào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1629" y="1228530"/>
            <a:ext cx="6048511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>
                <a:latin typeface="Times New Roman" panose="02020603050405020304" pitchFamily="18" charset="0"/>
              </a:rPr>
              <a:t>K</a:t>
            </a:r>
            <a:r>
              <a:rPr lang="en-US" sz="2800" b="1" smtClean="0">
                <a:latin typeface="Times New Roman" panose="02020603050405020304" pitchFamily="18" charset="0"/>
              </a:rPr>
              <a:t>ích thước của tế bào</a:t>
            </a:r>
            <a:endParaRPr lang="en-US" sz="2800" b="1"/>
          </a:p>
        </p:txBody>
      </p:sp>
    </p:spTree>
    <p:extLst>
      <p:ext uri="{BB962C8B-B14F-4D97-AF65-F5344CB8AC3E}">
        <p14:creationId xmlns:p14="http://schemas.microsoft.com/office/powerpoint/2010/main" val="1782821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77303" y="1432653"/>
            <a:ext cx="4712222" cy="1444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 ta có thể quan sát tế bào bằng những cách nào? Lấy ví dụ 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7753" y="3263188"/>
            <a:ext cx="4751772" cy="2246769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</a:rPr>
              <a:t>- Quan sát bằng mắt thường: tế bào trứng cá chép</a:t>
            </a:r>
          </a:p>
          <a:p>
            <a:r>
              <a:rPr lang="en-US" sz="2800" smtClean="0">
                <a:solidFill>
                  <a:srgbClr val="000000"/>
                </a:solidFill>
                <a:latin typeface="Times New Roman" panose="02020603050405020304" pitchFamily="18" charset="0"/>
              </a:rPr>
              <a:t>- Quan sát bằng kính hiển vi quang học: tế bào vi khuẩn, tế bào thực vật, động vật. </a:t>
            </a:r>
            <a:endParaRPr lang="en-US" sz="280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1899228"/>
            <a:ext cx="6179127" cy="48755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455" y="999930"/>
            <a:ext cx="381000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" y="32209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TẾ BÀO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5011" y="687989"/>
            <a:ext cx="668542" cy="277091"/>
            <a:chOff x="331194" y="1990637"/>
            <a:chExt cx="668542" cy="277091"/>
          </a:xfrm>
        </p:grpSpPr>
        <p:sp>
          <p:nvSpPr>
            <p:cNvPr id="18" name="Pentagon 17"/>
            <p:cNvSpPr/>
            <p:nvPr/>
          </p:nvSpPr>
          <p:spPr>
            <a:xfrm>
              <a:off x="331194" y="1990637"/>
              <a:ext cx="508000" cy="27709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hevron 18"/>
            <p:cNvSpPr/>
            <p:nvPr/>
          </p:nvSpPr>
          <p:spPr>
            <a:xfrm>
              <a:off x="833481" y="2022221"/>
              <a:ext cx="166255" cy="24550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953553" y="557832"/>
            <a:ext cx="7433065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Tìm hiểu kích thước và hình dạng của tế bào</a:t>
            </a:r>
            <a:endParaRPr lang="en-US" sz="2800" b="1">
              <a:solidFill>
                <a:schemeClr val="accent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1629" y="1228530"/>
            <a:ext cx="6048511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bào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DC0464-1C60-443D-A7A2-C41632F412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6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DF3A9C3-0DAD-4FB5-8E36-01102AC5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04C1CBD-B36A-43E0-BC73-6436DBD0B5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3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658404" y="3054075"/>
            <a:ext cx="9722558" cy="147353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có kích thước nhỏ, phần lớn không quan sát được bằng mắt thường mà phải sử dụng kính hiển vi.</a:t>
            </a:r>
          </a:p>
          <a:p>
            <a:endParaRPr lang="en-US" sz="280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1279" y="240481"/>
            <a:ext cx="10284644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TẾ BÀO (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425" y="1338727"/>
            <a:ext cx="6936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5011" y="874038"/>
            <a:ext cx="668542" cy="277091"/>
            <a:chOff x="331194" y="1990637"/>
            <a:chExt cx="668542" cy="277091"/>
          </a:xfrm>
        </p:grpSpPr>
        <p:sp>
          <p:nvSpPr>
            <p:cNvPr id="7" name="Pentagon 6"/>
            <p:cNvSpPr/>
            <p:nvPr/>
          </p:nvSpPr>
          <p:spPr>
            <a:xfrm>
              <a:off x="331194" y="1990637"/>
              <a:ext cx="508000" cy="277091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hevron 7"/>
            <p:cNvSpPr/>
            <p:nvPr/>
          </p:nvSpPr>
          <p:spPr>
            <a:xfrm>
              <a:off x="833481" y="2022221"/>
              <a:ext cx="166255" cy="245507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035778" y="796696"/>
            <a:ext cx="8065359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kích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thước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chemeClr val="accent1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1"/>
                </a:solidFill>
                <a:latin typeface="Times New Roman" panose="02020603050405020304" pitchFamily="18" charset="0"/>
              </a:rPr>
              <a:t>bào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pic>
        <p:nvPicPr>
          <p:cNvPr id="10" name="Picture 2" descr="Hình ảnh Biểu Tượng Cây Bút Chì PNG, Vector, PSD, và biểu tượng để tải về  miễn phí | pngtre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5" t="23595" r="24071" b="23846"/>
          <a:stretch/>
        </p:blipFill>
        <p:spPr bwMode="auto">
          <a:xfrm flipH="1">
            <a:off x="658404" y="1955829"/>
            <a:ext cx="710737" cy="72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32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09" y="709009"/>
            <a:ext cx="9755909" cy="549275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17DC-36EA-41E7-ADB6-948FCB5C6EF5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09" y="1258284"/>
            <a:ext cx="7677727" cy="5309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32209"/>
            <a:ext cx="1219199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 TẾ BÀO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8211127" y="934362"/>
            <a:ext cx="3897746" cy="3665347"/>
          </a:xfrm>
          <a:prstGeom prst="cloudCallout">
            <a:avLst/>
          </a:prstGeom>
          <a:solidFill>
            <a:srgbClr val="D9FBF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hình dạng của các tế bào trong hình 17.3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22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854</Words>
  <Application>Microsoft Office PowerPoint</Application>
  <PresentationFormat>Custom</PresentationFormat>
  <Paragraphs>107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Hình dạng của tế bào</vt:lpstr>
      <vt:lpstr>Hình dạng của tế bào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Duong</dc:creator>
  <cp:lastModifiedBy>PC_PHAMVON</cp:lastModifiedBy>
  <cp:revision>268</cp:revision>
  <dcterms:created xsi:type="dcterms:W3CDTF">2021-06-21T07:18:59Z</dcterms:created>
  <dcterms:modified xsi:type="dcterms:W3CDTF">2021-11-13T03:54:11Z</dcterms:modified>
</cp:coreProperties>
</file>